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7562850" cx="10693400"/>
  <p:notesSz cx="10693400" cy="756285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0" roundtripDataSignature="AMtx7mi+04CXeFUfvKNjWzIy24Ar32QZ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782575" y="567200"/>
            <a:ext cx="7129275" cy="2836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/>
          <p:nvPr>
            <p:ph idx="1" type="body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1:notes"/>
          <p:cNvSpPr/>
          <p:nvPr>
            <p:ph idx="2" type="sldImg"/>
          </p:nvPr>
        </p:nvSpPr>
        <p:spPr>
          <a:xfrm>
            <a:off x="1782575" y="567200"/>
            <a:ext cx="7129275" cy="2836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 txBox="1"/>
          <p:nvPr>
            <p:ph idx="1" type="body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8:notes"/>
          <p:cNvSpPr/>
          <p:nvPr>
            <p:ph idx="2" type="sldImg"/>
          </p:nvPr>
        </p:nvSpPr>
        <p:spPr>
          <a:xfrm>
            <a:off x="1782575" y="567200"/>
            <a:ext cx="7129275" cy="2836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 txBox="1"/>
          <p:nvPr>
            <p:ph idx="1" type="body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9:notes"/>
          <p:cNvSpPr/>
          <p:nvPr>
            <p:ph idx="2" type="sldImg"/>
          </p:nvPr>
        </p:nvSpPr>
        <p:spPr>
          <a:xfrm>
            <a:off x="1782575" y="567200"/>
            <a:ext cx="7129275" cy="2836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 txBox="1"/>
          <p:nvPr>
            <p:ph idx="1" type="body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0:notes"/>
          <p:cNvSpPr/>
          <p:nvPr>
            <p:ph idx="2" type="sldImg"/>
          </p:nvPr>
        </p:nvSpPr>
        <p:spPr>
          <a:xfrm>
            <a:off x="1782575" y="567200"/>
            <a:ext cx="7129275" cy="2836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237070b2e_0_2:notes"/>
          <p:cNvSpPr txBox="1"/>
          <p:nvPr>
            <p:ph idx="1" type="body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d237070b2e_0_2:notes"/>
          <p:cNvSpPr/>
          <p:nvPr>
            <p:ph idx="2" type="sldImg"/>
          </p:nvPr>
        </p:nvSpPr>
        <p:spPr>
          <a:xfrm>
            <a:off x="1782575" y="567200"/>
            <a:ext cx="7129200" cy="2835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103f97bfc_0_1:notes"/>
          <p:cNvSpPr txBox="1"/>
          <p:nvPr>
            <p:ph idx="1" type="body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d103f97bfc_0_1:notes"/>
          <p:cNvSpPr/>
          <p:nvPr>
            <p:ph idx="2" type="sldImg"/>
          </p:nvPr>
        </p:nvSpPr>
        <p:spPr>
          <a:xfrm>
            <a:off x="1782575" y="567200"/>
            <a:ext cx="7129200" cy="2835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:notes"/>
          <p:cNvSpPr txBox="1"/>
          <p:nvPr>
            <p:ph idx="1" type="body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2:notes"/>
          <p:cNvSpPr/>
          <p:nvPr>
            <p:ph idx="2" type="sldImg"/>
          </p:nvPr>
        </p:nvSpPr>
        <p:spPr>
          <a:xfrm>
            <a:off x="1782575" y="567200"/>
            <a:ext cx="7129275" cy="2836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:notes"/>
          <p:cNvSpPr txBox="1"/>
          <p:nvPr>
            <p:ph idx="1" type="body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3:notes"/>
          <p:cNvSpPr/>
          <p:nvPr>
            <p:ph idx="2" type="sldImg"/>
          </p:nvPr>
        </p:nvSpPr>
        <p:spPr>
          <a:xfrm>
            <a:off x="1782575" y="567200"/>
            <a:ext cx="7129275" cy="2836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103f97bfc_0_28:notes"/>
          <p:cNvSpPr/>
          <p:nvPr>
            <p:ph idx="2" type="sldImg"/>
          </p:nvPr>
        </p:nvSpPr>
        <p:spPr>
          <a:xfrm>
            <a:off x="1782575" y="567200"/>
            <a:ext cx="7129200" cy="2835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103f97bfc_0_28:notes"/>
          <p:cNvSpPr txBox="1"/>
          <p:nvPr>
            <p:ph idx="1" type="body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103f97bfc_0_39:notes"/>
          <p:cNvSpPr/>
          <p:nvPr>
            <p:ph idx="2" type="sldImg"/>
          </p:nvPr>
        </p:nvSpPr>
        <p:spPr>
          <a:xfrm>
            <a:off x="1782575" y="567200"/>
            <a:ext cx="7129200" cy="2835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103f97bfc_0_39:notes"/>
          <p:cNvSpPr txBox="1"/>
          <p:nvPr>
            <p:ph idx="1" type="body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 txBox="1"/>
          <p:nvPr>
            <p:ph idx="1" type="body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4:notes"/>
          <p:cNvSpPr/>
          <p:nvPr>
            <p:ph idx="2" type="sldImg"/>
          </p:nvPr>
        </p:nvSpPr>
        <p:spPr>
          <a:xfrm>
            <a:off x="1782575" y="567200"/>
            <a:ext cx="7129275" cy="2836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 txBox="1"/>
          <p:nvPr>
            <p:ph idx="1" type="body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5:notes"/>
          <p:cNvSpPr/>
          <p:nvPr>
            <p:ph idx="2" type="sldImg"/>
          </p:nvPr>
        </p:nvSpPr>
        <p:spPr>
          <a:xfrm>
            <a:off x="1782575" y="567200"/>
            <a:ext cx="7129275" cy="2836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 txBox="1"/>
          <p:nvPr>
            <p:ph idx="1" type="body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6:notes"/>
          <p:cNvSpPr/>
          <p:nvPr>
            <p:ph idx="2" type="sldImg"/>
          </p:nvPr>
        </p:nvSpPr>
        <p:spPr>
          <a:xfrm>
            <a:off x="1782575" y="567200"/>
            <a:ext cx="7129275" cy="2836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 txBox="1"/>
          <p:nvPr>
            <p:ph idx="1" type="body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7:notes"/>
          <p:cNvSpPr/>
          <p:nvPr>
            <p:ph idx="2" type="sldImg"/>
          </p:nvPr>
        </p:nvSpPr>
        <p:spPr>
          <a:xfrm>
            <a:off x="1782575" y="567200"/>
            <a:ext cx="7129275" cy="2836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idx="11" type="ft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0" type="dt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title"/>
          </p:nvPr>
        </p:nvSpPr>
        <p:spPr>
          <a:xfrm>
            <a:off x="3389518" y="465581"/>
            <a:ext cx="3914363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>
                <a:solidFill>
                  <a:srgbClr val="43BBC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body"/>
          </p:nvPr>
        </p:nvSpPr>
        <p:spPr>
          <a:xfrm>
            <a:off x="1941233" y="1566156"/>
            <a:ext cx="6810933" cy="38658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4"/>
          <p:cNvSpPr txBox="1"/>
          <p:nvPr>
            <p:ph idx="11" type="ft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0" type="dt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subTitle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1" type="ft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0" type="dt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/>
          <p:nvPr>
            <p:ph type="title"/>
          </p:nvPr>
        </p:nvSpPr>
        <p:spPr>
          <a:xfrm>
            <a:off x="3389518" y="465581"/>
            <a:ext cx="3914363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>
                <a:solidFill>
                  <a:srgbClr val="43BBC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" type="body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6"/>
          <p:cNvSpPr txBox="1"/>
          <p:nvPr>
            <p:ph idx="2" type="body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1" type="ft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10" type="dt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2" type="sldNum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/>
          <p:nvPr>
            <p:ph type="title"/>
          </p:nvPr>
        </p:nvSpPr>
        <p:spPr>
          <a:xfrm>
            <a:off x="3389518" y="465581"/>
            <a:ext cx="3914363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>
                <a:solidFill>
                  <a:srgbClr val="43BBC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7"/>
          <p:cNvSpPr txBox="1"/>
          <p:nvPr>
            <p:ph idx="11" type="ft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0" type="dt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2" type="sldNum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3389518" y="465581"/>
            <a:ext cx="3914363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rgbClr val="43BBC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1941233" y="1566156"/>
            <a:ext cx="6810933" cy="38658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1" type="ft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0" type="dt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17.jpg"/><Relationship Id="rId5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18.jpg"/><Relationship Id="rId5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9.jpg"/><Relationship Id="rId6" Type="http://schemas.openxmlformats.org/officeDocument/2006/relationships/image" Target="../media/image28.jpg"/><Relationship Id="rId7" Type="http://schemas.openxmlformats.org/officeDocument/2006/relationships/image" Target="../media/image27.jpg"/><Relationship Id="rId8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mayak.rest/" TargetMode="External"/><Relationship Id="rId4" Type="http://schemas.openxmlformats.org/officeDocument/2006/relationships/hyperlink" Target="https://photos.app.goo.gl/QVmcGywYuJYWRmB78" TargetMode="External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5" Type="http://schemas.openxmlformats.org/officeDocument/2006/relationships/image" Target="../media/image7.jpg"/><Relationship Id="rId6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10.jpg"/><Relationship Id="rId5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16.jpg"/><Relationship Id="rId5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"/>
          <p:cNvPicPr preferRelativeResize="0"/>
          <p:nvPr/>
        </p:nvPicPr>
        <p:blipFill rotWithShape="1">
          <a:blip r:embed="rId3">
            <a:alphaModFix/>
          </a:blip>
          <a:srcRect b="0" l="0" r="0" t="7364"/>
          <a:stretch/>
        </p:blipFill>
        <p:spPr>
          <a:xfrm>
            <a:off x="0" y="2188975"/>
            <a:ext cx="10693402" cy="53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5449" y="378125"/>
            <a:ext cx="2215400" cy="17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 txBox="1"/>
          <p:nvPr>
            <p:ph type="title"/>
          </p:nvPr>
        </p:nvSpPr>
        <p:spPr>
          <a:xfrm>
            <a:off x="2565750" y="421275"/>
            <a:ext cx="51741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РЕСТОРАН «МАЯК» • ТЕРАСА № 1</a:t>
            </a:r>
            <a:endParaRPr sz="2000"/>
          </a:p>
        </p:txBody>
      </p:sp>
      <p:pic>
        <p:nvPicPr>
          <p:cNvPr id="118" name="Google Shape;11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80011"/>
            <a:ext cx="5309997" cy="467998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8"/>
          <p:cNvSpPr/>
          <p:nvPr/>
        </p:nvSpPr>
        <p:spPr>
          <a:xfrm>
            <a:off x="0" y="1080006"/>
            <a:ext cx="10692130" cy="0"/>
          </a:xfrm>
          <a:custGeom>
            <a:rect b="b" l="l" r="r" t="t"/>
            <a:pathLst>
              <a:path extrusionOk="0" h="120000"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1993" y="5255996"/>
            <a:ext cx="5309997" cy="230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2000" y="2879991"/>
            <a:ext cx="5309990" cy="230400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8"/>
          <p:cNvSpPr txBox="1"/>
          <p:nvPr/>
        </p:nvSpPr>
        <p:spPr>
          <a:xfrm>
            <a:off x="940650" y="1676100"/>
            <a:ext cx="84243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Затишна тераса з шикарним видом на Правий берег та Батьківщину-Мати. З виходом на пантон для яхт. Місткість під банкет — 50 осіб, під фуршет — 80 осіб. Депозит — 250 тис.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"/>
          <p:cNvSpPr txBox="1"/>
          <p:nvPr>
            <p:ph type="title"/>
          </p:nvPr>
        </p:nvSpPr>
        <p:spPr>
          <a:xfrm>
            <a:off x="2420350" y="480325"/>
            <a:ext cx="55581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РЕСТОРАН «МАЯК» • ТЕРАСА № 2</a:t>
            </a:r>
            <a:endParaRPr sz="2000"/>
          </a:p>
        </p:txBody>
      </p:sp>
      <p:pic>
        <p:nvPicPr>
          <p:cNvPr id="128" name="Google Shape;12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80869"/>
            <a:ext cx="5309997" cy="467913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9"/>
          <p:cNvSpPr/>
          <p:nvPr/>
        </p:nvSpPr>
        <p:spPr>
          <a:xfrm>
            <a:off x="-751225" y="-1666736"/>
            <a:ext cx="10692130" cy="0"/>
          </a:xfrm>
          <a:custGeom>
            <a:rect b="b" l="l" r="r" t="t"/>
            <a:pathLst>
              <a:path extrusionOk="0" h="120000"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1993" y="5255996"/>
            <a:ext cx="5309997" cy="230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2000" y="2879991"/>
            <a:ext cx="5309990" cy="230400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9"/>
          <p:cNvSpPr txBox="1"/>
          <p:nvPr/>
        </p:nvSpPr>
        <p:spPr>
          <a:xfrm>
            <a:off x="457900" y="1622413"/>
            <a:ext cx="94830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Затишна тераса з шикарним видом на Правий берег та Батьківщину-Мати. З виходом на пантон для яхт. Місткість під банкет — 120 осіб, під фуршет — 250 осіб. Депозит — 250 тис.</a:t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 txBox="1"/>
          <p:nvPr>
            <p:ph type="title"/>
          </p:nvPr>
        </p:nvSpPr>
        <p:spPr>
          <a:xfrm>
            <a:off x="607940" y="465575"/>
            <a:ext cx="9512700" cy="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РЕСТОРАН «МАЯК» </a:t>
            </a:r>
            <a:r>
              <a:rPr lang="ru-RU"/>
              <a:t>•  ДОДАТКОВІ МОЖЛИВОСТІ</a:t>
            </a:r>
            <a:endParaRPr/>
          </a:p>
        </p:txBody>
      </p:sp>
      <p:sp>
        <p:nvSpPr>
          <p:cNvPr id="138" name="Google Shape;138;p10"/>
          <p:cNvSpPr/>
          <p:nvPr/>
        </p:nvSpPr>
        <p:spPr>
          <a:xfrm>
            <a:off x="0" y="1080006"/>
            <a:ext cx="10692130" cy="0"/>
          </a:xfrm>
          <a:custGeom>
            <a:rect b="b" l="l" r="r" t="t"/>
            <a:pathLst>
              <a:path extrusionOk="0" h="120000"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0"/>
          <p:cNvSpPr txBox="1"/>
          <p:nvPr/>
        </p:nvSpPr>
        <p:spPr>
          <a:xfrm>
            <a:off x="3429008" y="1080000"/>
            <a:ext cx="85962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Плаваючий пантон — 7000 тис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Пантон стаціонарний — 15000 тис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Маяк перед першим поверхом — 50 тис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0" name="Google Shape;140;p10"/>
          <p:cNvPicPr preferRelativeResize="0"/>
          <p:nvPr/>
        </p:nvPicPr>
        <p:blipFill rotWithShape="1">
          <a:blip r:embed="rId3">
            <a:alphaModFix/>
          </a:blip>
          <a:srcRect b="12679" l="0" r="0" t="0"/>
          <a:stretch/>
        </p:blipFill>
        <p:spPr>
          <a:xfrm>
            <a:off x="76200" y="2304300"/>
            <a:ext cx="10576174" cy="521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237070b2e_0_2"/>
          <p:cNvSpPr txBox="1"/>
          <p:nvPr>
            <p:ph type="title"/>
          </p:nvPr>
        </p:nvSpPr>
        <p:spPr>
          <a:xfrm>
            <a:off x="1048605" y="480350"/>
            <a:ext cx="85962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РЕСТОРАН «МАЯК» </a:t>
            </a:r>
            <a:r>
              <a:rPr lang="ru-RU" sz="2000"/>
              <a:t>•  ФОТОГРАФІЇ З ЗАХОДІВ</a:t>
            </a:r>
            <a:endParaRPr sz="2000"/>
          </a:p>
        </p:txBody>
      </p:sp>
      <p:sp>
        <p:nvSpPr>
          <p:cNvPr id="146" name="Google Shape;146;gd237070b2e_0_2"/>
          <p:cNvSpPr/>
          <p:nvPr/>
        </p:nvSpPr>
        <p:spPr>
          <a:xfrm>
            <a:off x="0" y="1080006"/>
            <a:ext cx="10692130" cy="0"/>
          </a:xfrm>
          <a:custGeom>
            <a:rect b="b" l="l" r="r" t="t"/>
            <a:pathLst>
              <a:path extrusionOk="0" h="120000"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d237070b2e_0_2"/>
          <p:cNvSpPr txBox="1"/>
          <p:nvPr/>
        </p:nvSpPr>
        <p:spPr>
          <a:xfrm>
            <a:off x="1048600" y="1462325"/>
            <a:ext cx="859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8" name="Google Shape;148;gd237070b2e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41208"/>
            <a:ext cx="4301199" cy="287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d237070b2e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0975" y="1693000"/>
            <a:ext cx="2139525" cy="288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d237070b2e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710125"/>
            <a:ext cx="4301194" cy="288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d237070b2e_0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3000" y="1693000"/>
            <a:ext cx="4136177" cy="288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d237070b2e_0_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20975" y="4622425"/>
            <a:ext cx="2139525" cy="288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d237070b2e_0_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43000" y="4660225"/>
            <a:ext cx="4136177" cy="287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103f97bfc_0_1"/>
          <p:cNvSpPr txBox="1"/>
          <p:nvPr/>
        </p:nvSpPr>
        <p:spPr>
          <a:xfrm>
            <a:off x="2141825" y="2400900"/>
            <a:ext cx="67503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Київ, Дніпровська набережна, 2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+38 066 567 45 87 Олександр (метрдотель)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+38 067 419 08 13 Юлія (банкетний менеджер)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+38 050 414 55 40 (адміністратор)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rgbClr val="275B9B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www.mayak.rest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Відео-презентація- </a:t>
            </a:r>
            <a:r>
              <a:rPr lang="ru-RU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https://photos.app.goo.gl/QVmcGywYuJYWRmB78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9" name="Google Shape;159;gd103f97bfc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6375" y="6495775"/>
            <a:ext cx="448025" cy="4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d103f97bfc_0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18002" y="6416571"/>
            <a:ext cx="623425" cy="63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"/>
          <p:cNvSpPr txBox="1"/>
          <p:nvPr>
            <p:ph type="title"/>
          </p:nvPr>
        </p:nvSpPr>
        <p:spPr>
          <a:xfrm>
            <a:off x="3315701" y="480350"/>
            <a:ext cx="40620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РЕСТОРАН «МАЯК»</a:t>
            </a:r>
            <a:endParaRPr sz="2000"/>
          </a:p>
        </p:txBody>
      </p:sp>
      <p:sp>
        <p:nvSpPr>
          <p:cNvPr id="50" name="Google Shape;50;p2"/>
          <p:cNvSpPr/>
          <p:nvPr/>
        </p:nvSpPr>
        <p:spPr>
          <a:xfrm>
            <a:off x="0" y="1080006"/>
            <a:ext cx="10692130" cy="0"/>
          </a:xfrm>
          <a:custGeom>
            <a:rect b="b" l="l" r="r" t="t"/>
            <a:pathLst>
              <a:path extrusionOk="0" h="120000"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 txBox="1"/>
          <p:nvPr/>
        </p:nvSpPr>
        <p:spPr>
          <a:xfrm>
            <a:off x="1441150" y="1899068"/>
            <a:ext cx="7811100" cy="3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Ми зібрали в одному місці все, що любимо і цінуємо в ресторанах: смачна кухня, широкий вибір вин та затишок. У нашому випадку — прибережний затишок із видом на міські мотиви та величну Батьківщину-Мати.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21145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Просторе приміщення на 2 поверхи з панорамними вікнами. Тераси, загальні та банкетні зали, які зможуть з легкістю вмістити до 550 осіб.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За гастрономічні враження відповідає наш шеф-кухар. У меню представлені різноманітні європейські страви як традиційні, так і авторські від шефа.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Коктейльне меню — це творчість нашого шеф-бармена. 12 коктейлів – 12 наших інтерпретацій на смаки бестселерів.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141605" rtl="0" algn="ctr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Ресторан «Маяк» обладнаний не лише зручним парком, а й власними пантонами для гостей на човнах, і це одна із наших приємних особливостей. Один з пантонів — плаваючий, що є приємним бонусом для проведення церемоній.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2000" y="12"/>
            <a:ext cx="6839999" cy="284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16008"/>
            <a:ext cx="7559992" cy="464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"/>
            <a:ext cx="3780002" cy="284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31988" y="2916008"/>
            <a:ext cx="3060001" cy="4643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103f97bfc_0_28"/>
          <p:cNvSpPr txBox="1"/>
          <p:nvPr>
            <p:ph type="title"/>
          </p:nvPr>
        </p:nvSpPr>
        <p:spPr>
          <a:xfrm>
            <a:off x="1177199" y="299575"/>
            <a:ext cx="74571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000"/>
              <a:t>РЕСТОРАН «МАЯК» • ВИННА КІМНАТА</a:t>
            </a:r>
            <a:endParaRPr/>
          </a:p>
        </p:txBody>
      </p:sp>
      <p:sp>
        <p:nvSpPr>
          <p:cNvPr id="65" name="Google Shape;65;gd103f97bfc_0_28"/>
          <p:cNvSpPr txBox="1"/>
          <p:nvPr>
            <p:ph idx="1" type="body"/>
          </p:nvPr>
        </p:nvSpPr>
        <p:spPr>
          <a:xfrm>
            <a:off x="1177212" y="1552425"/>
            <a:ext cx="8337900" cy="6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500">
                <a:latin typeface="Trebuchet MS"/>
                <a:ea typeface="Trebuchet MS"/>
                <a:cs typeface="Trebuchet MS"/>
                <a:sym typeface="Trebuchet MS"/>
              </a:rPr>
              <a:t>Колекція вин ресторану "Маяк" налічує близько 250 позицій. Від всесвітньо відомих винних будинків до невеликих сімейних виноробень.</a:t>
            </a:r>
            <a:endParaRPr/>
          </a:p>
        </p:txBody>
      </p:sp>
      <p:pic>
        <p:nvPicPr>
          <p:cNvPr id="66" name="Google Shape;66;gd103f97bfc_0_28"/>
          <p:cNvPicPr preferRelativeResize="0"/>
          <p:nvPr/>
        </p:nvPicPr>
        <p:blipFill rotWithShape="1">
          <a:blip r:embed="rId3">
            <a:alphaModFix/>
          </a:blip>
          <a:srcRect b="4637" l="0" r="0" t="17680"/>
          <a:stretch/>
        </p:blipFill>
        <p:spPr>
          <a:xfrm>
            <a:off x="76200" y="2661150"/>
            <a:ext cx="10544275" cy="491342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d103f97bfc_0_28"/>
          <p:cNvSpPr/>
          <p:nvPr/>
        </p:nvSpPr>
        <p:spPr>
          <a:xfrm>
            <a:off x="100" y="1020906"/>
            <a:ext cx="10692130" cy="0"/>
          </a:xfrm>
          <a:custGeom>
            <a:rect b="b" l="l" r="r" t="t"/>
            <a:pathLst>
              <a:path extrusionOk="0" h="120000"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103f97bfc_0_39"/>
          <p:cNvSpPr txBox="1"/>
          <p:nvPr>
            <p:ph type="title"/>
          </p:nvPr>
        </p:nvSpPr>
        <p:spPr>
          <a:xfrm>
            <a:off x="1316924" y="371250"/>
            <a:ext cx="72045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РЕСТОРАН «МАЯК» • ДИТЯЧА КІМНАТА</a:t>
            </a:r>
            <a:endParaRPr/>
          </a:p>
        </p:txBody>
      </p:sp>
      <p:sp>
        <p:nvSpPr>
          <p:cNvPr id="73" name="Google Shape;73;gd103f97bfc_0_39"/>
          <p:cNvSpPr txBox="1"/>
          <p:nvPr>
            <p:ph idx="1" type="body"/>
          </p:nvPr>
        </p:nvSpPr>
        <p:spPr>
          <a:xfrm>
            <a:off x="1012125" y="1362750"/>
            <a:ext cx="8337900" cy="10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1524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latin typeface="Trebuchet MS"/>
                <a:ea typeface="Trebuchet MS"/>
                <a:cs typeface="Trebuchet MS"/>
                <a:sym typeface="Trebuchet MS"/>
              </a:rPr>
              <a:t>До </a:t>
            </a:r>
            <a:r>
              <a:rPr lang="ru-RU" sz="1500">
                <a:latin typeface="Trebuchet MS"/>
                <a:ea typeface="Trebuchet MS"/>
                <a:cs typeface="Trebuchet MS"/>
                <a:sym typeface="Trebuchet MS"/>
              </a:rPr>
              <a:t>зустрічі з дітьми ми підготувалися ґрунтовно. Дитяча кімната з гіркою іграшок і басейном з кульок і спеціально для молодших гостей — дитяче меню.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just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4" name="Google Shape;74;gd103f97bfc_0_39"/>
          <p:cNvSpPr/>
          <p:nvPr/>
        </p:nvSpPr>
        <p:spPr>
          <a:xfrm>
            <a:off x="100" y="1020906"/>
            <a:ext cx="10692130" cy="0"/>
          </a:xfrm>
          <a:custGeom>
            <a:rect b="b" l="l" r="r" t="t"/>
            <a:pathLst>
              <a:path extrusionOk="0" h="120000"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gd103f97bfc_0_39"/>
          <p:cNvPicPr preferRelativeResize="0"/>
          <p:nvPr/>
        </p:nvPicPr>
        <p:blipFill rotWithShape="1">
          <a:blip r:embed="rId3">
            <a:alphaModFix/>
          </a:blip>
          <a:srcRect b="8793" l="0" r="0" t="22236"/>
          <a:stretch/>
        </p:blipFill>
        <p:spPr>
          <a:xfrm>
            <a:off x="76200" y="2633250"/>
            <a:ext cx="10539827" cy="484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/>
          <p:nvPr/>
        </p:nvSpPr>
        <p:spPr>
          <a:xfrm>
            <a:off x="1790638" y="1547375"/>
            <a:ext cx="73869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Просторе приміщення 1-го поверху з панорамними вікнами та виходом на терасу.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Місткість: під банкет — 110 осіб, під фуршет — 200 осіб. Депозит — 150 тис.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Можливість використання дитячої кімнати та відкритої шоу-кухні.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1" name="Google Shape;81;p4"/>
          <p:cNvSpPr txBox="1"/>
          <p:nvPr>
            <p:ph type="title"/>
          </p:nvPr>
        </p:nvSpPr>
        <p:spPr>
          <a:xfrm>
            <a:off x="1790651" y="541750"/>
            <a:ext cx="71121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РЕСТОРАН «МАЯК» •</a:t>
            </a:r>
            <a:r>
              <a:rPr lang="ru-RU" sz="2000"/>
              <a:t> ОСНОВНА ЗАЛА (1 ПОВЕРХ)</a:t>
            </a:r>
            <a:endParaRPr sz="2000"/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80005"/>
            <a:ext cx="5309997" cy="46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2000" y="5255996"/>
            <a:ext cx="5309990" cy="230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2000" y="2879991"/>
            <a:ext cx="5309990" cy="230400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"/>
          <p:cNvSpPr/>
          <p:nvPr/>
        </p:nvSpPr>
        <p:spPr>
          <a:xfrm>
            <a:off x="100" y="1020906"/>
            <a:ext cx="10692130" cy="0"/>
          </a:xfrm>
          <a:custGeom>
            <a:rect b="b" l="l" r="r" t="t"/>
            <a:pathLst>
              <a:path extrusionOk="0" h="120000"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"/>
          <p:cNvSpPr txBox="1"/>
          <p:nvPr>
            <p:ph type="title"/>
          </p:nvPr>
        </p:nvSpPr>
        <p:spPr>
          <a:xfrm>
            <a:off x="1894447" y="465575"/>
            <a:ext cx="6904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РЕСТОРАН «МАЯК» • ОСНОВНА ЗАЛА (2 ПОВЕРХ)</a:t>
            </a:r>
            <a:endParaRPr sz="2000"/>
          </a:p>
        </p:txBody>
      </p:sp>
      <p:pic>
        <p:nvPicPr>
          <p:cNvPr id="91" name="Google Shape;9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80005"/>
            <a:ext cx="5309997" cy="467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2000" y="5255996"/>
            <a:ext cx="5309990" cy="230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2000" y="2879991"/>
            <a:ext cx="5309990" cy="230400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5"/>
          <p:cNvSpPr/>
          <p:nvPr/>
        </p:nvSpPr>
        <p:spPr>
          <a:xfrm>
            <a:off x="0" y="1080006"/>
            <a:ext cx="10692130" cy="0"/>
          </a:xfrm>
          <a:custGeom>
            <a:rect b="b" l="l" r="r" t="t"/>
            <a:pathLst>
              <a:path extrusionOk="0" h="120000"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1894450" y="1761891"/>
            <a:ext cx="69045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Просторе приміщення 2-го поверху з панорамними вікнами та виходом на балкон. Місткість: під банкет — 60 осіб, під фуршет — 120 осіб. Депозит — 80 тис.</a:t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"/>
          <p:cNvSpPr txBox="1"/>
          <p:nvPr>
            <p:ph type="title"/>
          </p:nvPr>
        </p:nvSpPr>
        <p:spPr>
          <a:xfrm>
            <a:off x="1387475" y="421275"/>
            <a:ext cx="77832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РЕСТОРАН «МАЯК» • МАЛА БАНКЕТНА ЗАЛА</a:t>
            </a:r>
            <a:endParaRPr sz="2000"/>
          </a:p>
        </p:txBody>
      </p:sp>
      <p:pic>
        <p:nvPicPr>
          <p:cNvPr id="101" name="Google Shape;10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80004"/>
            <a:ext cx="10691998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6"/>
          <p:cNvSpPr/>
          <p:nvPr/>
        </p:nvSpPr>
        <p:spPr>
          <a:xfrm>
            <a:off x="0" y="1080006"/>
            <a:ext cx="10692130" cy="0"/>
          </a:xfrm>
          <a:custGeom>
            <a:rect b="b" l="l" r="r" t="t"/>
            <a:pathLst>
              <a:path extrusionOk="0" h="120000"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"/>
          <p:cNvSpPr txBox="1"/>
          <p:nvPr/>
        </p:nvSpPr>
        <p:spPr>
          <a:xfrm>
            <a:off x="1831016" y="1521825"/>
            <a:ext cx="6896100" cy="1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Затишний зал 1-го поверху з панорамними вікнами та виходом на терасу. Місткість під банкет — 20 осіб.  Депозит — 30 тис.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/>
          <p:nvPr>
            <p:ph type="title"/>
          </p:nvPr>
        </p:nvSpPr>
        <p:spPr>
          <a:xfrm>
            <a:off x="1508200" y="509900"/>
            <a:ext cx="76770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РЕСТОРАН «МАЯК» • </a:t>
            </a:r>
            <a:r>
              <a:rPr lang="ru-RU" sz="2000"/>
              <a:t>ВЕЛИКА БАНКЕТНА ЗАЛА</a:t>
            </a:r>
            <a:endParaRPr sz="2000"/>
          </a:p>
        </p:txBody>
      </p:sp>
      <p:pic>
        <p:nvPicPr>
          <p:cNvPr id="109" name="Google Shape;10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80005"/>
            <a:ext cx="5309997" cy="467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1993" y="2880023"/>
            <a:ext cx="5309997" cy="467998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7"/>
          <p:cNvSpPr/>
          <p:nvPr/>
        </p:nvSpPr>
        <p:spPr>
          <a:xfrm>
            <a:off x="0" y="1080006"/>
            <a:ext cx="10692130" cy="0"/>
          </a:xfrm>
          <a:custGeom>
            <a:rect b="b" l="l" r="r" t="t"/>
            <a:pathLst>
              <a:path extrusionOk="0" h="120000"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7"/>
          <p:cNvSpPr txBox="1"/>
          <p:nvPr/>
        </p:nvSpPr>
        <p:spPr>
          <a:xfrm>
            <a:off x="1802075" y="1508413"/>
            <a:ext cx="75333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Простора зала 1-го поверху з панорамними вікнами та виходом на терасу. Місткість під банкет — 30 осіб, під фуршет — 40 осіб. Депозит — 40 тис.</a:t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75B9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2021-04-14T13:45:34Z</dcterms:created>
  <dc:creator>Элина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2018-09-10T00:00:00Z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2021-04-14T00:00:00Z</vt:filetime>
  </property>
</Properties>
</file>